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53"/>
  </p:notesMasterIdLst>
  <p:sldIdLst>
    <p:sldId id="256" r:id="rId2"/>
    <p:sldId id="258" r:id="rId3"/>
    <p:sldId id="259" r:id="rId4"/>
    <p:sldId id="331" r:id="rId5"/>
    <p:sldId id="350" r:id="rId6"/>
    <p:sldId id="265" r:id="rId7"/>
    <p:sldId id="299" r:id="rId8"/>
    <p:sldId id="340" r:id="rId9"/>
    <p:sldId id="353" r:id="rId10"/>
    <p:sldId id="352" r:id="rId11"/>
    <p:sldId id="354" r:id="rId12"/>
    <p:sldId id="341" r:id="rId13"/>
    <p:sldId id="342" r:id="rId14"/>
    <p:sldId id="343" r:id="rId15"/>
    <p:sldId id="344" r:id="rId16"/>
    <p:sldId id="345" r:id="rId17"/>
    <p:sldId id="346" r:id="rId18"/>
    <p:sldId id="347" r:id="rId19"/>
    <p:sldId id="351" r:id="rId20"/>
    <p:sldId id="301" r:id="rId21"/>
    <p:sldId id="262" r:id="rId22"/>
    <p:sldId id="332" r:id="rId23"/>
    <p:sldId id="326" r:id="rId24"/>
    <p:sldId id="257" r:id="rId25"/>
    <p:sldId id="333" r:id="rId26"/>
    <p:sldId id="260" r:id="rId27"/>
    <p:sldId id="304" r:id="rId28"/>
    <p:sldId id="307" r:id="rId29"/>
    <p:sldId id="320" r:id="rId30"/>
    <p:sldId id="305" r:id="rId31"/>
    <p:sldId id="308" r:id="rId32"/>
    <p:sldId id="322" r:id="rId33"/>
    <p:sldId id="356" r:id="rId34"/>
    <p:sldId id="306" r:id="rId35"/>
    <p:sldId id="310" r:id="rId36"/>
    <p:sldId id="357" r:id="rId37"/>
    <p:sldId id="309" r:id="rId38"/>
    <p:sldId id="311" r:id="rId39"/>
    <p:sldId id="312" r:id="rId40"/>
    <p:sldId id="334" r:id="rId41"/>
    <p:sldId id="313" r:id="rId42"/>
    <p:sldId id="328" r:id="rId43"/>
    <p:sldId id="330" r:id="rId44"/>
    <p:sldId id="325" r:id="rId45"/>
    <p:sldId id="338" r:id="rId46"/>
    <p:sldId id="319" r:id="rId47"/>
    <p:sldId id="261" r:id="rId48"/>
    <p:sldId id="339" r:id="rId49"/>
    <p:sldId id="337" r:id="rId50"/>
    <p:sldId id="273" r:id="rId51"/>
    <p:sldId id="349" r:id="rId52"/>
  </p:sldIdLst>
  <p:sldSz cx="9144000" cy="5143500" type="screen16x9"/>
  <p:notesSz cx="6858000" cy="9144000"/>
  <p:embeddedFontLst>
    <p:embeddedFont>
      <p:font typeface="Catamaran" panose="020B0604020202020204" charset="0"/>
      <p:regular r:id="rId54"/>
      <p:bold r:id="rId55"/>
    </p:embeddedFont>
    <p:embeddedFont>
      <p:font typeface="Lexend Deca" panose="020B0604020202020204" charset="0"/>
      <p:regular r:id="rId56"/>
      <p:bold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51E2E5-2FAE-4593-A5E0-5B010944DC50}">
  <a:tblStyle styleId="{FB51E2E5-2FAE-4593-A5E0-5B010944DC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81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jpg>
</file>

<file path=ppt/media/image2.webp>
</file>

<file path=ppt/media/image3.png>
</file>

<file path=ppt/media/image4.gif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3bbb6e15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3bbb6e15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7760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3413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3bb83d9c5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3bb83d9c5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0444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99787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30842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45592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51920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3bb83d9c5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3bb83d9c5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0456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bb83d9c5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bb83d9c5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3c2006fb7b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3c2006fb7b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697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3be8491744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3be8491744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5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345671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97504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29925"/>
            <a:ext cx="7717500" cy="247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>
                <a:solidFill>
                  <a:srgbClr val="212529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92500" y="360407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70" name="Google Shape;170;p26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D4AF14-5181-EFDE-7631-295259724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37744E-75A8-3EBD-2314-3AB96372D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624418-5D1B-3048-0E7F-721E44220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B7A522-2E77-9124-096E-D0B5928B0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9F3177-E6B5-D404-5FD4-C0B2FAC3B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7FAC3E-630C-47DD-B0E1-CD873C0E77FB}" type="slidenum">
              <a:rPr lang="es-ES" altLang="en-US"/>
              <a:pPr/>
              <a:t>‹Nº›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29246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391900" y="25612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391925" y="3361375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388100" y="1374738"/>
            <a:ext cx="6367800" cy="23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3" name="Google Shape;43;p8"/>
          <p:cNvSpPr/>
          <p:nvPr/>
        </p:nvSpPr>
        <p:spPr>
          <a:xfrm rot="5400000">
            <a:off x="6337525" y="-212025"/>
            <a:ext cx="41865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4" name="Google Shape;44;p8"/>
          <p:cNvSpPr/>
          <p:nvPr/>
        </p:nvSpPr>
        <p:spPr>
          <a:xfrm rot="5400000">
            <a:off x="-1380025" y="4353550"/>
            <a:ext cx="41865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391900" y="15628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391925" y="2362975"/>
            <a:ext cx="4360200" cy="12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5176050" y="420588"/>
            <a:ext cx="3155400" cy="804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9" name="Google Shape;49;p9"/>
          <p:cNvSpPr/>
          <p:nvPr/>
        </p:nvSpPr>
        <p:spPr>
          <a:xfrm>
            <a:off x="812550" y="3918613"/>
            <a:ext cx="3155400" cy="804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1522713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2589974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522713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4782992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 hasCustomPrompt="1"/>
          </p:nvPr>
        </p:nvSpPr>
        <p:spPr>
          <a:xfrm>
            <a:off x="5850246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4782992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/>
          </p:nvPr>
        </p:nvSpPr>
        <p:spPr>
          <a:xfrm>
            <a:off x="1522713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7" hasCustomPrompt="1"/>
          </p:nvPr>
        </p:nvSpPr>
        <p:spPr>
          <a:xfrm>
            <a:off x="2589974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>
            <a:off x="1522713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/>
          </p:nvPr>
        </p:nvSpPr>
        <p:spPr>
          <a:xfrm>
            <a:off x="4782992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5850246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4782992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/>
          <p:nvPr/>
        </p:nvSpPr>
        <p:spPr>
          <a:xfrm rot="5400000">
            <a:off x="-2062900" y="2056600"/>
            <a:ext cx="40362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/>
          <p:nvPr/>
        </p:nvSpPr>
        <p:spPr>
          <a:xfrm rot="5400000">
            <a:off x="7170700" y="2056600"/>
            <a:ext cx="40362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713225" y="1469700"/>
            <a:ext cx="2997900" cy="156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"/>
          </p:nvPr>
        </p:nvSpPr>
        <p:spPr>
          <a:xfrm>
            <a:off x="1155875" y="3001175"/>
            <a:ext cx="25551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713225" y="-212037"/>
            <a:ext cx="2903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5488625" y="4353538"/>
            <a:ext cx="2903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>
            <a:off x="1458125" y="1599438"/>
            <a:ext cx="6227700" cy="14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3053250" y="-570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3053225" y="456042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7200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1"/>
          </p:nvPr>
        </p:nvSpPr>
        <p:spPr>
          <a:xfrm>
            <a:off x="7200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2"/>
          </p:nvPr>
        </p:nvSpPr>
        <p:spPr>
          <a:xfrm>
            <a:off x="34038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3"/>
          </p:nvPr>
        </p:nvSpPr>
        <p:spPr>
          <a:xfrm>
            <a:off x="34038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title" idx="4"/>
          </p:nvPr>
        </p:nvSpPr>
        <p:spPr>
          <a:xfrm>
            <a:off x="60876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5"/>
          </p:nvPr>
        </p:nvSpPr>
        <p:spPr>
          <a:xfrm>
            <a:off x="60876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-1303975" y="-462500"/>
            <a:ext cx="4034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6413575" y="4608575"/>
            <a:ext cx="4034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2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59" r:id="rId6"/>
    <p:sldLayoutId id="2147483661" r:id="rId7"/>
    <p:sldLayoutId id="2147483663" r:id="rId8"/>
    <p:sldLayoutId id="2147483666" r:id="rId9"/>
    <p:sldLayoutId id="2147483671" r:id="rId10"/>
    <p:sldLayoutId id="2147483672" r:id="rId11"/>
    <p:sldLayoutId id="214748367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www.menti.com/" TargetMode="Externa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hyperlink" Target="http://www.menti.com/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webp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>
            <a:spLocks noGrp="1"/>
          </p:cNvSpPr>
          <p:nvPr>
            <p:ph type="ctrTitle"/>
          </p:nvPr>
        </p:nvSpPr>
        <p:spPr>
          <a:xfrm>
            <a:off x="713224" y="1129925"/>
            <a:ext cx="7808085" cy="24324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Métodos Cuantitativos I</a:t>
            </a:r>
            <a:endParaRPr b="1" dirty="0"/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1"/>
          </p:nvPr>
        </p:nvSpPr>
        <p:spPr>
          <a:xfrm>
            <a:off x="2392500" y="360407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Sebastián Muñoz Tapia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M</a:t>
            </a:r>
            <a:r>
              <a:rPr lang="en" dirty="0"/>
              <a:t>ail: </a:t>
            </a:r>
            <a:r>
              <a:rPr lang="es-CL" dirty="0"/>
              <a:t>semunoz@uahurtado.cl</a:t>
            </a:r>
            <a:endParaRPr dirty="0"/>
          </a:p>
        </p:txBody>
      </p:sp>
      <p:cxnSp>
        <p:nvCxnSpPr>
          <p:cNvPr id="183" name="Google Shape;183;p30"/>
          <p:cNvCxnSpPr/>
          <p:nvPr/>
        </p:nvCxnSpPr>
        <p:spPr>
          <a:xfrm>
            <a:off x="3017400" y="3562350"/>
            <a:ext cx="31092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69EA05-5B2E-B6E3-2B90-3DB0317AC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Elementos de horario de entrada y participación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9734EA-7B63-2F97-308C-4BE9B1A72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b="1" dirty="0"/>
              <a:t>ASISTENCIA EN AYUDANTÍA: </a:t>
            </a:r>
            <a:r>
              <a:rPr lang="es-ES" dirty="0"/>
              <a:t>Del total de 7 ayudantías se espera que los estudiantes participen en al menos 3 para aprobar el curso. Personas que tengan menos de 3 reprobarán el curso si es que no existe justificación.</a:t>
            </a:r>
          </a:p>
          <a:p>
            <a:r>
              <a:rPr lang="es-ES" dirty="0"/>
              <a:t>Toda justificación se debe gestionar con coordinación académica, hacerlo previamente y no esperar a última hora. </a:t>
            </a:r>
          </a:p>
          <a:p>
            <a:r>
              <a:rPr lang="es-ES" dirty="0"/>
              <a:t>Se valorará positivamente a las personas que participan y asisten a clases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91BB61F-13E0-6E97-7462-FE712752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10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76917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8BF5CA-7786-160E-2BA1-3A940D6CE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Uso de 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97DF0B-D14C-DE5B-C5C4-2EF5E5829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La carrera de Antropología de la Universidad Alberto Hurtado entiende el uso de la inteligencia artificial —</a:t>
            </a:r>
            <a:r>
              <a:rPr lang="es-ES" dirty="0" err="1"/>
              <a:t>ChatGPT</a:t>
            </a:r>
            <a:r>
              <a:rPr lang="es-ES" dirty="0"/>
              <a:t>, Bing, Gemini u otros— como una posible herramienta auxiliar en los procesos de aprendizaje, que en ningún caso puede reemplazar las labores y experiencias de investigación, análisis, reflexión y/o escritura por parte de los/as estudiantes. </a:t>
            </a:r>
          </a:p>
          <a:p>
            <a:r>
              <a:rPr lang="es-ES" dirty="0"/>
              <a:t>Si bien su uso podría ser un recurso útil en la formación profesional contemporánea, los y las docentes se reservan el </a:t>
            </a:r>
            <a:r>
              <a:rPr lang="es-ES" b="1" dirty="0"/>
              <a:t>derecho a verificar que los productos académicos de los/as estudiantes que hagan uso de inteligencia artificial se correspondan con aprendizajes sustantivos</a:t>
            </a:r>
            <a:r>
              <a:rPr lang="es-ES" dirty="0"/>
              <a:t>. </a:t>
            </a:r>
          </a:p>
          <a:p>
            <a:r>
              <a:rPr lang="es-ES" dirty="0"/>
              <a:t>Para ello, podrán verificar el dominio de los contenidos, reflexiones y léxicos utilizados en las entregas por parte de los estudiantes, a través de medios orales y/o escritos complementarios y/o adicionales aplicados de manera presencial, toda vez que lo estimen conveniente.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EB160CE-15F6-D460-697A-19141513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230891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8C4C6D-18E9-DFD0-14C5-FD7AD5268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Tutorías y atención del equipo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ACB362-D654-080C-396F-A298A66FE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podrán solicitar tutorías con el profesor o los ayudantes los grupos que se </a:t>
            </a:r>
            <a:r>
              <a:rPr lang="es-CL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hayan inscrito</a:t>
            </a: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 torno a un tema específico a trabajar durante el curso. Por su parte, para ser atendidos en tutoría, </a:t>
            </a:r>
            <a:r>
              <a:rPr lang="es-CL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cada grupo debe enviar por correo electrónico los puntos que desea tratar con 48 horas de anticipación.</a:t>
            </a: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no contarse con un listado específico de temas – incluso a nivel de aproximación - a tratar, no se atenderá en tutoría.</a:t>
            </a:r>
          </a:p>
          <a:p>
            <a:r>
              <a:rPr lang="es-C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Disponibilidad de tutorías</a:t>
            </a:r>
          </a:p>
          <a:p>
            <a:pPr lvl="1"/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Sebastián: </a:t>
            </a:r>
            <a:r>
              <a:rPr lang="es-C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Jueves 16:00 a 19:00 (U. Alberto Hurtado)</a:t>
            </a:r>
            <a:endParaRPr lang="es-E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Tutorías obligatorias trabajo final (29/11/2024)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44DFC75-6AAB-8E45-FC48-0440991A5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12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135649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4C341F-FFD8-B4CD-8E69-6DBF43B3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hacer con las clases/evaluaciones si hay movilizaciones, paros, tomas, etcétera?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B7EA732-1DA5-C027-76D7-597E3597B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13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306115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C7E969-34FD-054B-487B-B69C857B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Propuesta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FDC930-6CC2-A9F0-CB55-199C44019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2000" dirty="0"/>
              <a:t>Clases: después de dos semanas, clase hacemos online, considerando asistencia.</a:t>
            </a:r>
          </a:p>
          <a:p>
            <a:r>
              <a:rPr lang="es-ES" sz="2000" dirty="0"/>
              <a:t>Evaluaciones: primera evaluación reprogramar; si se acumula más de una hacerla considerando la realización de clases  </a:t>
            </a:r>
          </a:p>
          <a:p>
            <a:r>
              <a:rPr lang="es-ES" sz="2000" dirty="0"/>
              <a:t>Recuperativas: ajustar un horario común. Si no coincide con otra materia, se cuenta asistencia.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EA487D-7F28-97DB-1D7C-70DF3B8C2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14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552966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9DC570-8D3F-BF93-6722-48D7174F6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Foco del curso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7FC1AF-2202-27E6-489A-03F0D046F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Producto: Encuesta de Estudiantes de Antropología: deberán realizar un </a:t>
            </a:r>
            <a:r>
              <a:rPr lang="es-ES" dirty="0" err="1"/>
              <a:t>pre-test</a:t>
            </a:r>
            <a:r>
              <a:rPr lang="es-ES" dirty="0"/>
              <a:t> a ser aplicado al resto de </a:t>
            </a:r>
            <a:r>
              <a:rPr lang="es-ES" dirty="0" err="1"/>
              <a:t>lxs</a:t>
            </a:r>
            <a:r>
              <a:rPr lang="es-ES" dirty="0"/>
              <a:t> </a:t>
            </a:r>
            <a:r>
              <a:rPr lang="es-ES" dirty="0" err="1"/>
              <a:t>compañerxs</a:t>
            </a:r>
            <a:r>
              <a:rPr lang="es-ES" dirty="0"/>
              <a:t> de este curso, para en Métodos II hacerlo a una muestra de toda la carrera. </a:t>
            </a:r>
          </a:p>
          <a:p>
            <a:r>
              <a:rPr lang="es-ES" dirty="0"/>
              <a:t>Diseño de una investigación: pregunta, operacionalización, cuestionario</a:t>
            </a:r>
          </a:p>
          <a:p>
            <a:r>
              <a:rPr lang="es-ES" dirty="0"/>
              <a:t>Metodología de Investigación cuantitativa</a:t>
            </a:r>
          </a:p>
          <a:p>
            <a:r>
              <a:rPr lang="es-ES" dirty="0"/>
              <a:t>Introducción a R Studio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6FF1143-9A7C-FE56-F0BA-67F86763F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15</a:t>
            </a:fld>
            <a:endParaRPr lang="es-ES" alt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05274B2-6024-8A88-D6F7-441AEF452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474" y="2663875"/>
            <a:ext cx="4572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28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ECFEA-CF54-9B16-AAF6-0C52F1596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Organización del curso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EBC81E-4B0A-C4FD-05FD-67F881ED3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Clases de metodología con elementos prácticos: intención que vayan realizando su investigación a medida que vamos pasando los contenidos.</a:t>
            </a:r>
          </a:p>
          <a:p>
            <a:r>
              <a:rPr lang="es-ES" dirty="0"/>
              <a:t>Clases de r con elementos prácticos: contenidos básicos para entender el programa y poder procesar el cuestionario que van a realizar</a:t>
            </a:r>
          </a:p>
          <a:p>
            <a:r>
              <a:rPr lang="es-ES" dirty="0"/>
              <a:t>Empezamos desde la tercera clase con R, para que tengan tiempo suficiente para familiarizarse con el programa</a:t>
            </a:r>
          </a:p>
          <a:p>
            <a:r>
              <a:rPr lang="es-ES" dirty="0"/>
              <a:t>Importancia de asistencia y llegar a la hora: son contenidos correlativos y hay que estar muy </a:t>
            </a:r>
            <a:r>
              <a:rPr lang="es-ES" dirty="0" err="1"/>
              <a:t>atentx</a:t>
            </a:r>
            <a:r>
              <a:rPr lang="es-ES" dirty="0"/>
              <a:t>: comprender el razonamiento cuantitativo</a:t>
            </a:r>
          </a:p>
          <a:p>
            <a:pPr marL="139700" indent="0">
              <a:buNone/>
            </a:pP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AB9C9C3-FC14-B6E6-8BA1-C9313DFF6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16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596984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D0590-8451-25FD-75ED-724E6A625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Temas de curso pasado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DDE95A-EBEC-4ED7-1430-C50D2598C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Hábitos de lectura</a:t>
            </a:r>
          </a:p>
          <a:p>
            <a:r>
              <a:rPr lang="es-ES" dirty="0"/>
              <a:t>Vida Saludable</a:t>
            </a:r>
          </a:p>
          <a:p>
            <a:r>
              <a:rPr lang="es-ES" dirty="0"/>
              <a:t>Alcohol en estudiantes</a:t>
            </a:r>
          </a:p>
          <a:p>
            <a:r>
              <a:rPr lang="es-ES" dirty="0"/>
              <a:t>Ética en la investigación</a:t>
            </a:r>
          </a:p>
          <a:p>
            <a:r>
              <a:rPr lang="es-ES" dirty="0"/>
              <a:t>Usos de RRSS</a:t>
            </a:r>
          </a:p>
          <a:p>
            <a:r>
              <a:rPr lang="es-ES" dirty="0"/>
              <a:t>Conciencia y práctica ambientales</a:t>
            </a:r>
          </a:p>
          <a:p>
            <a:r>
              <a:rPr lang="es-ES" dirty="0"/>
              <a:t>Tiempo de ocio y tiempo libre</a:t>
            </a:r>
          </a:p>
          <a:p>
            <a:r>
              <a:rPr lang="es-ES" dirty="0"/>
              <a:t>Prácticas religiosas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4FCBFE8-B575-B577-C9A2-E403E30EA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11483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ECFEA-CF54-9B16-AAF6-0C52F1596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Evaluaciones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4CB8C0F3-2254-FBC6-B7F2-71C0184636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261850"/>
              </p:ext>
            </p:extLst>
          </p:nvPr>
        </p:nvGraphicFramePr>
        <p:xfrm>
          <a:off x="888594" y="1152525"/>
          <a:ext cx="7331888" cy="3822276"/>
        </p:xfrm>
        <a:graphic>
          <a:graphicData uri="http://schemas.openxmlformats.org/drawingml/2006/table">
            <a:tbl>
              <a:tblPr firstRow="1" firstCol="1" bandRow="1">
                <a:tableStyleId>{FB51E2E5-2FAE-4593-A5E0-5B010944DC50}</a:tableStyleId>
              </a:tblPr>
              <a:tblGrid>
                <a:gridCol w="1459584">
                  <a:extLst>
                    <a:ext uri="{9D8B030D-6E8A-4147-A177-3AD203B41FA5}">
                      <a16:colId xmlns:a16="http://schemas.microsoft.com/office/drawing/2014/main" val="3792888683"/>
                    </a:ext>
                  </a:extLst>
                </a:gridCol>
                <a:gridCol w="2801085">
                  <a:extLst>
                    <a:ext uri="{9D8B030D-6E8A-4147-A177-3AD203B41FA5}">
                      <a16:colId xmlns:a16="http://schemas.microsoft.com/office/drawing/2014/main" val="3286361498"/>
                    </a:ext>
                  </a:extLst>
                </a:gridCol>
                <a:gridCol w="1207783">
                  <a:extLst>
                    <a:ext uri="{9D8B030D-6E8A-4147-A177-3AD203B41FA5}">
                      <a16:colId xmlns:a16="http://schemas.microsoft.com/office/drawing/2014/main" val="2807589400"/>
                    </a:ext>
                  </a:extLst>
                </a:gridCol>
                <a:gridCol w="1120434">
                  <a:extLst>
                    <a:ext uri="{9D8B030D-6E8A-4147-A177-3AD203B41FA5}">
                      <a16:colId xmlns:a16="http://schemas.microsoft.com/office/drawing/2014/main" val="1448127614"/>
                    </a:ext>
                  </a:extLst>
                </a:gridCol>
                <a:gridCol w="743002">
                  <a:extLst>
                    <a:ext uri="{9D8B030D-6E8A-4147-A177-3AD203B41FA5}">
                      <a16:colId xmlns:a16="http://schemas.microsoft.com/office/drawing/2014/main" val="343072356"/>
                    </a:ext>
                  </a:extLst>
                </a:gridCol>
              </a:tblGrid>
              <a:tr h="142346"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Actividad evaluativa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Breve descripción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Modalidad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Fecha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 dirty="0">
                          <a:effectLst/>
                        </a:rPr>
                        <a:t>Ponderación</a:t>
                      </a:r>
                      <a:endParaRPr lang="es-ES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076020005"/>
                  </a:ext>
                </a:extLst>
              </a:tr>
              <a:tr h="569383"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Individual 1 (oral)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presencial individual: (a) introducción a la investigación cuantitativa, el diseño, el lugar de la teoría;  (b) introducción a r, tipos de objetos, proyectos, paquetes, funciones, manejo de base de datos. </a:t>
                      </a:r>
                    </a:p>
                    <a:p>
                      <a:r>
                        <a:rPr lang="es-CL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Prueba oral: entre aproximadamente 20 preguntas metodológicas y 20 del programa R. Se seleccionará aleatoriamente 1 y 1 respectivamente que estudiante deberá responder. </a:t>
                      </a: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26-09-2023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20%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001570220"/>
                  </a:ext>
                </a:extLst>
              </a:tr>
              <a:tr h="711729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Avance 1: Diseño, marco teórico, operacionalización y construcción de cuestionario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Documento de avance que incorpora: problema de investigación, breve marco teórico, diseño de investigación, operacionalización de las variables y el cuestionario. Se incorporan, además, fichas bibliográficas (una por cada integrante de grupo).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Grupal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24-10-2023</a:t>
                      </a:r>
                      <a:endParaRPr lang="es-ES" sz="800">
                        <a:effectLst/>
                      </a:endParaRPr>
                    </a:p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15%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673544201"/>
                  </a:ext>
                </a:extLst>
              </a:tr>
              <a:tr h="427037"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Individual 2 (escrita)</a:t>
                      </a:r>
                      <a:endParaRPr lang="es-ES" sz="800" dirty="0">
                        <a:effectLst/>
                      </a:endParaRPr>
                    </a:p>
                    <a:p>
                      <a:r>
                        <a:rPr lang="es-CL" sz="800" dirty="0">
                          <a:effectLst/>
                        </a:rPr>
                        <a:t> 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854075" algn="l"/>
                        </a:tabLst>
                      </a:pPr>
                      <a:r>
                        <a:rPr lang="es-CL" sz="800">
                          <a:effectLst/>
                        </a:rPr>
                        <a:t>(a) materia prueba 1; (b) operacionalización, técnicas de producción de datos, el cuestionario, trabajo de campo; (c) tidyverse y ggplot2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14-11-2023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 dirty="0">
                          <a:effectLst/>
                        </a:rPr>
                        <a:t>25%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2631219768"/>
                  </a:ext>
                </a:extLst>
              </a:tr>
              <a:tr h="996421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Examen: Trabajo final 70% escrito/ 30% presentación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Entrega de documento que fortalece los documentos de avance. Incorpora el problema de investigación, breve marco teórico y diseño metodológico incluido el análisis de datos que sirve como testeo de instrumento (cuestionario) por parte de estudiantes del curso. Se exponen resultados.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Grupal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05-12-2023</a:t>
                      </a:r>
                      <a:endParaRPr lang="es-ES" sz="800">
                        <a:effectLst/>
                      </a:endParaRPr>
                    </a:p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30%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412015192"/>
                  </a:ext>
                </a:extLst>
              </a:tr>
              <a:tr h="569383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Participación en talleres, clases y trabajos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Nota por asistencia, trabajos, participación en talleres y clases.</a:t>
                      </a:r>
                    </a:p>
                    <a:p>
                      <a:r>
                        <a:rPr lang="es-CL" sz="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- 10</a:t>
                      </a:r>
                      <a:r>
                        <a:rPr lang="es-CL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%Aula invertida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 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 dirty="0">
                          <a:effectLst/>
                        </a:rPr>
                        <a:t>10%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936265060"/>
                  </a:ext>
                </a:extLst>
              </a:tr>
            </a:tbl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AB9C9C3-FC14-B6E6-8BA1-C9313DFF6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18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075823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8A49F2-D4BA-3E80-9D64-7E984EB6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¿Preguntas?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E5793F-77EF-1162-1A14-761554843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9A4C942-FCDA-041F-34EA-987BDFEDC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10659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/>
          <p:nvPr/>
        </p:nvSpPr>
        <p:spPr>
          <a:xfrm>
            <a:off x="2442675" y="1480750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99" name="Google Shape;199;p32"/>
          <p:cNvSpPr txBox="1">
            <a:spLocks noGrp="1"/>
          </p:cNvSpPr>
          <p:nvPr>
            <p:ph type="title"/>
          </p:nvPr>
        </p:nvSpPr>
        <p:spPr>
          <a:xfrm>
            <a:off x="1522713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Presentación</a:t>
            </a:r>
            <a:endParaRPr dirty="0"/>
          </a:p>
        </p:txBody>
      </p:sp>
      <p:sp>
        <p:nvSpPr>
          <p:cNvPr id="200" name="Google Shape;200;p32"/>
          <p:cNvSpPr txBox="1">
            <a:spLocks noGrp="1"/>
          </p:cNvSpPr>
          <p:nvPr>
            <p:ph type="subTitle" idx="1"/>
          </p:nvPr>
        </p:nvSpPr>
        <p:spPr>
          <a:xfrm>
            <a:off x="1522713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Personal y ¿Qué se sabe/imagina de investigación cuantitativa?</a:t>
            </a:r>
            <a:endParaRPr dirty="0"/>
          </a:p>
        </p:txBody>
      </p:sp>
      <p:sp>
        <p:nvSpPr>
          <p:cNvPr id="201" name="Google Shape;201;p32"/>
          <p:cNvSpPr txBox="1">
            <a:spLocks noGrp="1"/>
          </p:cNvSpPr>
          <p:nvPr>
            <p:ph type="title" idx="3"/>
          </p:nvPr>
        </p:nvSpPr>
        <p:spPr>
          <a:xfrm>
            <a:off x="4782992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Programa</a:t>
            </a:r>
            <a:endParaRPr dirty="0"/>
          </a:p>
        </p:txBody>
      </p:sp>
      <p:sp>
        <p:nvSpPr>
          <p:cNvPr id="202" name="Google Shape;202;p32"/>
          <p:cNvSpPr txBox="1">
            <a:spLocks noGrp="1"/>
          </p:cNvSpPr>
          <p:nvPr>
            <p:ph type="subTitle" idx="5"/>
          </p:nvPr>
        </p:nvSpPr>
        <p:spPr>
          <a:xfrm>
            <a:off x="4782992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Temas, fechas, dudas</a:t>
            </a:r>
            <a:endParaRPr dirty="0"/>
          </a:p>
        </p:txBody>
      </p:sp>
      <p:sp>
        <p:nvSpPr>
          <p:cNvPr id="203" name="Google Shape;203;p32"/>
          <p:cNvSpPr txBox="1">
            <a:spLocks noGrp="1"/>
          </p:cNvSpPr>
          <p:nvPr>
            <p:ph type="title" idx="6"/>
          </p:nvPr>
        </p:nvSpPr>
        <p:spPr>
          <a:xfrm>
            <a:off x="1522713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Clase </a:t>
            </a:r>
            <a:endParaRPr dirty="0"/>
          </a:p>
        </p:txBody>
      </p:sp>
      <p:sp>
        <p:nvSpPr>
          <p:cNvPr id="204" name="Google Shape;204;p32"/>
          <p:cNvSpPr txBox="1">
            <a:spLocks noGrp="1"/>
          </p:cNvSpPr>
          <p:nvPr>
            <p:ph type="subTitle" idx="8"/>
          </p:nvPr>
        </p:nvSpPr>
        <p:spPr>
          <a:xfrm>
            <a:off x="1522713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Introducción a investigación cuantitativa</a:t>
            </a:r>
            <a:endParaRPr dirty="0"/>
          </a:p>
        </p:txBody>
      </p:sp>
      <p:sp>
        <p:nvSpPr>
          <p:cNvPr id="205" name="Google Shape;205;p32"/>
          <p:cNvSpPr txBox="1">
            <a:spLocks noGrp="1"/>
          </p:cNvSpPr>
          <p:nvPr>
            <p:ph type="title" idx="9"/>
          </p:nvPr>
        </p:nvSpPr>
        <p:spPr>
          <a:xfrm>
            <a:off x="4782992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Investigación</a:t>
            </a:r>
            <a:endParaRPr dirty="0"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14"/>
          </p:nvPr>
        </p:nvSpPr>
        <p:spPr>
          <a:xfrm>
            <a:off x="4782992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Grupos y proyecto a realizar</a:t>
            </a:r>
            <a:endParaRPr dirty="0"/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Tabla de </a:t>
            </a:r>
            <a:r>
              <a:rPr lang="en" b="1" dirty="0"/>
              <a:t>contenidos</a:t>
            </a:r>
            <a:endParaRPr b="1" dirty="0"/>
          </a:p>
        </p:txBody>
      </p:sp>
      <p:sp>
        <p:nvSpPr>
          <p:cNvPr id="208" name="Google Shape;208;p32"/>
          <p:cNvSpPr/>
          <p:nvPr/>
        </p:nvSpPr>
        <p:spPr>
          <a:xfrm>
            <a:off x="5702950" y="1480750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09" name="Google Shape;209;p32"/>
          <p:cNvSpPr/>
          <p:nvPr/>
        </p:nvSpPr>
        <p:spPr>
          <a:xfrm>
            <a:off x="2442675" y="3114875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10" name="Google Shape;210;p32"/>
          <p:cNvSpPr/>
          <p:nvPr/>
        </p:nvSpPr>
        <p:spPr>
          <a:xfrm>
            <a:off x="5702950" y="3114875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cxnSp>
        <p:nvCxnSpPr>
          <p:cNvPr id="211" name="Google Shape;211;p32"/>
          <p:cNvCxnSpPr/>
          <p:nvPr/>
        </p:nvCxnSpPr>
        <p:spPr>
          <a:xfrm>
            <a:off x="4506750" y="1210600"/>
            <a:ext cx="20058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2" name="Google Shape;212;p32"/>
          <p:cNvSpPr txBox="1">
            <a:spLocks noGrp="1"/>
          </p:cNvSpPr>
          <p:nvPr>
            <p:ph type="title" idx="2"/>
          </p:nvPr>
        </p:nvSpPr>
        <p:spPr>
          <a:xfrm>
            <a:off x="2589974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3" name="Google Shape;213;p32"/>
          <p:cNvSpPr txBox="1">
            <a:spLocks noGrp="1"/>
          </p:cNvSpPr>
          <p:nvPr>
            <p:ph type="title" idx="4"/>
          </p:nvPr>
        </p:nvSpPr>
        <p:spPr>
          <a:xfrm>
            <a:off x="5850246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4" name="Google Shape;214;p32"/>
          <p:cNvSpPr txBox="1">
            <a:spLocks noGrp="1"/>
          </p:cNvSpPr>
          <p:nvPr>
            <p:ph type="title" idx="7"/>
          </p:nvPr>
        </p:nvSpPr>
        <p:spPr>
          <a:xfrm>
            <a:off x="2589974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" name="Google Shape;215;p32"/>
          <p:cNvSpPr txBox="1">
            <a:spLocks noGrp="1"/>
          </p:cNvSpPr>
          <p:nvPr>
            <p:ph type="title" idx="13"/>
          </p:nvPr>
        </p:nvSpPr>
        <p:spPr>
          <a:xfrm>
            <a:off x="5850246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29376" y="294047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 ISCUAN</a:t>
            </a:r>
            <a:endParaRPr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3" name="Google Shape;223;p33"/>
          <p:cNvSpPr txBox="1">
            <a:spLocks noGrp="1"/>
          </p:cNvSpPr>
          <p:nvPr>
            <p:ph type="subTitle" idx="1"/>
          </p:nvPr>
        </p:nvSpPr>
        <p:spPr>
          <a:xfrm>
            <a:off x="2391900" y="3606923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¿Qué es la investigación social?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040750" y="3606923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404822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—Hernández-Sampieri &amp; </a:t>
            </a:r>
            <a:r>
              <a:rPr lang="en" b="1" dirty="0"/>
              <a:t>Mendoza Torres (2019)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82985" y="12655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/>
              <a:t>Investigación: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/>
              <a:t>“</a:t>
            </a:r>
            <a:r>
              <a:rPr lang="es-ES" sz="2800" dirty="0"/>
              <a:t>conjunto de procesos </a:t>
            </a:r>
            <a:r>
              <a:rPr lang="es-ES" sz="2800" u="sng" dirty="0"/>
              <a:t>sistemáticos</a:t>
            </a:r>
            <a:r>
              <a:rPr lang="es-ES" sz="2800" dirty="0"/>
              <a:t>, </a:t>
            </a:r>
            <a:r>
              <a:rPr lang="es-ES" sz="2800" u="sng" dirty="0"/>
              <a:t>críticos</a:t>
            </a:r>
            <a:r>
              <a:rPr lang="es-ES" sz="2800" dirty="0"/>
              <a:t> y </a:t>
            </a:r>
            <a:r>
              <a:rPr lang="es-ES" sz="2800" u="sng" dirty="0"/>
              <a:t>empíricos</a:t>
            </a:r>
            <a:r>
              <a:rPr lang="es-ES" sz="2800" dirty="0"/>
              <a:t> que se aplican al estudio de un </a:t>
            </a:r>
            <a:r>
              <a:rPr lang="es-ES" sz="2800" u="sng" dirty="0"/>
              <a:t>fenómeno </a:t>
            </a:r>
            <a:r>
              <a:rPr lang="es-ES" sz="2800" dirty="0"/>
              <a:t>o </a:t>
            </a:r>
            <a:r>
              <a:rPr lang="es-ES" sz="2800" u="sng" dirty="0"/>
              <a:t>problema</a:t>
            </a:r>
            <a:r>
              <a:rPr lang="es-ES" sz="2800" dirty="0"/>
              <a:t> con el resultado (o el objetivo) de </a:t>
            </a:r>
            <a:r>
              <a:rPr lang="es-ES" sz="2800" u="sng" dirty="0"/>
              <a:t>ampliar su conocimiento</a:t>
            </a:r>
            <a:r>
              <a:rPr lang="en" dirty="0"/>
              <a:t>”</a:t>
            </a:r>
            <a:endParaRPr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63691" y="1489168"/>
            <a:ext cx="6665724" cy="16998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b="1" dirty="0"/>
              <a:t>PP</a:t>
            </a:r>
            <a:r>
              <a:rPr lang="en" sz="2800" dirty="0"/>
              <a:t>: ¿Qué diferencia el conocimiento producido de forma cotidiana al conocimiento producido por las ciencias sociales?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315954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06785" y="23323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dirty="0"/>
              <a:t>Metodología: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i="1" dirty="0"/>
              <a:t>“Encadenamiento de decisiones controladas y razonadas”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dirty="0"/>
              <a:t>Diseño metodológico: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i="1" dirty="0"/>
              <a:t>“Forma de explicar y defender ese proceso”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3266480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22B24794-8C22-6D1B-D4CA-49C4FD5528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0811" y="239227"/>
            <a:ext cx="8430775" cy="583021"/>
          </a:xfrm>
        </p:spPr>
        <p:txBody>
          <a:bodyPr/>
          <a:lstStyle/>
          <a:p>
            <a:r>
              <a:rPr lang="es-ES" altLang="es-CL" dirty="0"/>
              <a:t>¿Qué es la Investigación Social?</a:t>
            </a:r>
            <a:br>
              <a:rPr lang="es-ES" altLang="es-CL" dirty="0"/>
            </a:br>
            <a:r>
              <a:rPr lang="es-ES" altLang="es-CL" sz="1200" dirty="0"/>
              <a:t>Oficios</a:t>
            </a:r>
          </a:p>
        </p:txBody>
      </p:sp>
      <p:sp>
        <p:nvSpPr>
          <p:cNvPr id="86048" name="Rectangle 32">
            <a:extLst>
              <a:ext uri="{FF2B5EF4-FFF2-40B4-BE49-F238E27FC236}">
                <a16:creationId xmlns:a16="http://schemas.microsoft.com/office/drawing/2014/main" id="{B97A25FA-592B-F29C-F0A3-E9AAF13B8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6488" y="4868466"/>
            <a:ext cx="1075936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s-ES" altLang="es-CL" sz="1050" b="1" dirty="0">
                <a:solidFill>
                  <a:schemeClr val="tx1"/>
                </a:solidFill>
              </a:rPr>
              <a:t>(</a:t>
            </a:r>
            <a:r>
              <a:rPr lang="es-ES" altLang="es-CL" sz="1050" b="1" dirty="0" err="1">
                <a:solidFill>
                  <a:schemeClr val="tx1"/>
                </a:solidFill>
              </a:rPr>
              <a:t>Cottet</a:t>
            </a:r>
            <a:r>
              <a:rPr lang="es-ES" altLang="es-CL" sz="1050" b="1" dirty="0">
                <a:solidFill>
                  <a:schemeClr val="tx1"/>
                </a:solidFill>
              </a:rPr>
              <a:t>, 2006)</a:t>
            </a:r>
            <a:r>
              <a:rPr lang="es-ES" altLang="es-CL" sz="1050" b="1" dirty="0">
                <a:solidFill>
                  <a:schemeClr val="tx2"/>
                </a:solidFill>
              </a:rPr>
              <a:t>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7122530-88D2-6AE4-6B37-AEB589244A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43" t="32629" r="13859" b="19451"/>
          <a:stretch/>
        </p:blipFill>
        <p:spPr>
          <a:xfrm>
            <a:off x="831614" y="1072443"/>
            <a:ext cx="6777097" cy="329547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D628DD-4B57-9FC0-F45C-5636D8961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¿Qué aproximaciones a la realidad podemos sintetizar?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59DEB32-1BA6-FB37-7729-A97DD0138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125" y="1794933"/>
            <a:ext cx="7717500" cy="2773942"/>
          </a:xfrm>
        </p:spPr>
        <p:txBody>
          <a:bodyPr/>
          <a:lstStyle/>
          <a:p>
            <a:r>
              <a:rPr lang="es-CL" dirty="0"/>
              <a:t>Histórica: la importancia del tiempo y los procesos como elementos explicativos</a:t>
            </a:r>
          </a:p>
          <a:p>
            <a:r>
              <a:rPr lang="es-CL" dirty="0"/>
              <a:t>Comparativa: generalidad de fenómenos en contextos diferentes</a:t>
            </a:r>
          </a:p>
          <a:p>
            <a:r>
              <a:rPr lang="es-CL" dirty="0"/>
              <a:t>Cuantitativa: generalidad de experiencias</a:t>
            </a:r>
          </a:p>
          <a:p>
            <a:r>
              <a:rPr lang="es-CL" dirty="0"/>
              <a:t>Cualitativa: densidad de experiencias</a:t>
            </a:r>
          </a:p>
          <a:p>
            <a:pPr marL="139700" indent="0">
              <a:buNone/>
            </a:pP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B2B6B6-8C9A-9699-1C92-A992E1FC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25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800887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1" name="Google Shape;231;p34"/>
          <p:cNvCxnSpPr/>
          <p:nvPr/>
        </p:nvCxnSpPr>
        <p:spPr>
          <a:xfrm>
            <a:off x="5039300" y="2325725"/>
            <a:ext cx="101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780F7A4E-7AE0-B2EC-1559-292387CAC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966" y="642327"/>
            <a:ext cx="3858846" cy="3858846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la investigación social </a:t>
            </a:r>
            <a:r>
              <a:rPr lang="es-ES" dirty="0" err="1"/>
              <a:t>cuantitiva</a:t>
            </a:r>
            <a:r>
              <a:rPr lang="es-ES" dirty="0"/>
              <a:t>? (1)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CL" dirty="0"/>
              <a:t>NÚMEROS: “</a:t>
            </a:r>
            <a:r>
              <a:rPr lang="es-CL" dirty="0" err="1"/>
              <a:t>quantitas</a:t>
            </a:r>
            <a:r>
              <a:rPr lang="es-CL" dirty="0"/>
              <a:t>”: se vincula a conteos numéricos y métodos matemáticos (</a:t>
            </a:r>
            <a:r>
              <a:rPr lang="es-CL" dirty="0" err="1"/>
              <a:t>Niglas</a:t>
            </a:r>
            <a:r>
              <a:rPr lang="es-CL" dirty="0"/>
              <a:t>, 2010)</a:t>
            </a:r>
          </a:p>
          <a:p>
            <a:r>
              <a:rPr lang="es-CL" dirty="0"/>
              <a:t>SECUENCIAL: proceso organizado de manera secuencia para comprobar suposiciones</a:t>
            </a:r>
          </a:p>
          <a:p>
            <a:r>
              <a:rPr lang="es-CL" dirty="0"/>
              <a:t>“OBJETIVIDAD”: búsqueda, pretensión</a:t>
            </a:r>
          </a:p>
          <a:p>
            <a:r>
              <a:rPr lang="es-CL" dirty="0"/>
              <a:t>GENERALIZACION: que resultados puedan aplicarse a la población general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27</a:t>
            </a:fld>
            <a:endParaRPr lang="es-ES" altLang="en-US"/>
          </a:p>
        </p:txBody>
      </p:sp>
      <p:sp>
        <p:nvSpPr>
          <p:cNvPr id="5" name="Google Shape;263;p36">
            <a:extLst>
              <a:ext uri="{FF2B5EF4-FFF2-40B4-BE49-F238E27FC236}">
                <a16:creationId xmlns:a16="http://schemas.microsoft.com/office/drawing/2014/main" id="{876A485A-9CEE-6B76-374F-D4AE6A047235}"/>
              </a:ext>
            </a:extLst>
          </p:cNvPr>
          <p:cNvSpPr txBox="1">
            <a:spLocks/>
          </p:cNvSpPr>
          <p:nvPr/>
        </p:nvSpPr>
        <p:spPr>
          <a:xfrm>
            <a:off x="2290025" y="2855113"/>
            <a:ext cx="4563900" cy="6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es-CL" sz="2400" dirty="0"/>
              <a:t>—Hernández-Sampieri &amp; </a:t>
            </a:r>
            <a:r>
              <a:rPr lang="es-CL" sz="2400" b="1" dirty="0"/>
              <a:t>Mendoza Torres (2019)</a:t>
            </a:r>
          </a:p>
        </p:txBody>
      </p:sp>
    </p:spTree>
    <p:extLst>
      <p:ext uri="{BB962C8B-B14F-4D97-AF65-F5344CB8AC3E}">
        <p14:creationId xmlns:p14="http://schemas.microsoft.com/office/powerpoint/2010/main" val="21485190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12FA46-D78D-EEA0-672C-DF61D5B74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Fases correlativas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3DC71EA-9BD5-DEF8-7121-FF41614F4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28</a:t>
            </a:fld>
            <a:endParaRPr lang="es-ES" alt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15440EF-E4B8-8F28-77E2-81D2B3B01C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91" t="20876" r="3338" b="26935"/>
          <a:stretch/>
        </p:blipFill>
        <p:spPr bwMode="auto">
          <a:xfrm>
            <a:off x="712788" y="1444300"/>
            <a:ext cx="7683500" cy="28327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1283761-F18F-29B1-B9BE-E5028FFB91CB}"/>
              </a:ext>
            </a:extLst>
          </p:cNvPr>
          <p:cNvSpPr txBox="1"/>
          <p:nvPr/>
        </p:nvSpPr>
        <p:spPr>
          <a:xfrm>
            <a:off x="4613672" y="4277050"/>
            <a:ext cx="46267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Hernández-Sampieri &amp; </a:t>
            </a:r>
            <a:r>
              <a:rPr lang="en" b="1" dirty="0"/>
              <a:t>Mendoza Torres (2019)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2213493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Investigación Cuantitativa</a:t>
            </a:r>
            <a:br>
              <a:rPr lang="es-ES" dirty="0"/>
            </a:br>
            <a:r>
              <a:rPr lang="es-ES" dirty="0"/>
              <a:t>¿Estrategia o Paradigma? 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534104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91900" y="25612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3" name="Google Shape;223;p33"/>
          <p:cNvSpPr txBox="1">
            <a:spLocks noGrp="1"/>
          </p:cNvSpPr>
          <p:nvPr>
            <p:ph type="subTitle" idx="1"/>
          </p:nvPr>
        </p:nvSpPr>
        <p:spPr>
          <a:xfrm>
            <a:off x="2391925" y="3361375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Persona y ¿Qué se sabe de la ISCUAN?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040750" y="3303625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—Asun </a:t>
            </a:r>
            <a:r>
              <a:rPr lang="en" b="1" dirty="0"/>
              <a:t>(2019, p. 38)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82985" y="12655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a. Una estrategia: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“</a:t>
            </a:r>
            <a:r>
              <a:rPr lang="es-ES" sz="1800" dirty="0"/>
              <a:t>La investigación cuantitativa es una estrategia de investigación que conceptualmente delimita </a:t>
            </a:r>
            <a:r>
              <a:rPr lang="es-ES" sz="1800" b="1" dirty="0"/>
              <a:t>propiedades</a:t>
            </a:r>
            <a:r>
              <a:rPr lang="es-ES" sz="1800" dirty="0"/>
              <a:t> de sus sujetos de estudio con el fin de asignarles </a:t>
            </a:r>
            <a:r>
              <a:rPr lang="es-ES" sz="1800" b="1" dirty="0"/>
              <a:t>números</a:t>
            </a:r>
            <a:r>
              <a:rPr lang="es-ES" sz="1800" dirty="0"/>
              <a:t> a las magnitudes, grados o tipos en que estos las poseen y que utiliza procedimientos estadísticos para </a:t>
            </a:r>
            <a:r>
              <a:rPr lang="es-ES" sz="1800" b="1" dirty="0"/>
              <a:t>resumir, manipular y asociar </a:t>
            </a:r>
            <a:r>
              <a:rPr lang="es-ES" sz="1800" dirty="0"/>
              <a:t>dichos números</a:t>
            </a:r>
            <a:r>
              <a:rPr lang="en" sz="1800" dirty="0"/>
              <a:t>”</a:t>
            </a:r>
            <a:endParaRPr sz="1800"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541042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la investigación social </a:t>
            </a:r>
            <a:r>
              <a:rPr lang="es-ES" dirty="0" err="1"/>
              <a:t>cuantitiva</a:t>
            </a:r>
            <a:r>
              <a:rPr lang="es-ES" dirty="0"/>
              <a:t>? (2 –Rodrigo </a:t>
            </a:r>
            <a:r>
              <a:rPr lang="es-ES" dirty="0" err="1"/>
              <a:t>Asun</a:t>
            </a:r>
            <a:r>
              <a:rPr lang="es-ES" dirty="0"/>
              <a:t>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sz="1100" dirty="0"/>
              <a:t>Más que un PARADIGMA (modelo integral: base epistemológica, objetividad, generalización, recolección estructurada, legitimada por el capitalismo)</a:t>
            </a:r>
          </a:p>
          <a:p>
            <a:r>
              <a:rPr lang="es-ES" sz="1100" dirty="0"/>
              <a:t>Investigación Cuantitativa: utiliza NUMEROS, mediante determinados procesos de: </a:t>
            </a:r>
          </a:p>
          <a:p>
            <a:pPr lvl="1"/>
            <a:r>
              <a:rPr lang="es-ES" sz="1100" dirty="0"/>
              <a:t>Medición: asigna números a sujetos</a:t>
            </a:r>
          </a:p>
          <a:p>
            <a:pPr lvl="1"/>
            <a:r>
              <a:rPr lang="es-ES" sz="1100" dirty="0"/>
              <a:t>Codificación:  instrumentos que los producen: </a:t>
            </a:r>
          </a:p>
          <a:p>
            <a:pPr lvl="2"/>
            <a:r>
              <a:rPr lang="es-ES" sz="1100" dirty="0"/>
              <a:t>Encuestas, cuantificar textos, utilizar datos secundarios</a:t>
            </a:r>
          </a:p>
          <a:p>
            <a:pPr lvl="1"/>
            <a:r>
              <a:rPr lang="es-ES" sz="1100" dirty="0"/>
              <a:t>Análisis de información </a:t>
            </a:r>
          </a:p>
          <a:p>
            <a:pPr lvl="2"/>
            <a:r>
              <a:rPr lang="es-ES" sz="1100" dirty="0"/>
              <a:t>Vinculo con estadística y grandes números</a:t>
            </a:r>
          </a:p>
          <a:p>
            <a:pPr lvl="1"/>
            <a:r>
              <a:rPr lang="es-ES" sz="1100" dirty="0"/>
              <a:t>Formas de selección de sujetos: </a:t>
            </a:r>
          </a:p>
          <a:p>
            <a:pPr lvl="2"/>
            <a:r>
              <a:rPr lang="es-ES" sz="1100" dirty="0"/>
              <a:t>Muestreos (más o menos grandes)</a:t>
            </a:r>
            <a:endParaRPr lang="es-CL" sz="11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511251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—Cea </a:t>
            </a:r>
            <a:r>
              <a:rPr lang="en" b="1" dirty="0"/>
              <a:t>(1998)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49395" y="136630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b. Un paradigma: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“</a:t>
            </a:r>
            <a:r>
              <a:rPr lang="es-ES" sz="1800" dirty="0"/>
              <a:t>La perspectiva cientificista/cuantitativa defiende la existencia de un  único método (el de las ciencias naturales y exactas), general a todas  las ciencias; al igual que el principio de </a:t>
            </a:r>
            <a:r>
              <a:rPr lang="es-ES" sz="1800" u="sng" dirty="0"/>
              <a:t>causalidad</a:t>
            </a:r>
            <a:r>
              <a:rPr lang="es-ES" sz="1800" dirty="0"/>
              <a:t> y la formulación de  </a:t>
            </a:r>
            <a:r>
              <a:rPr lang="es-ES" sz="1800" u="sng" dirty="0"/>
              <a:t>leyes generales </a:t>
            </a:r>
            <a:r>
              <a:rPr lang="es-ES" sz="1800" dirty="0"/>
              <a:t>en el análisis de la realidad social. El énfasis se pone  en la </a:t>
            </a:r>
            <a:r>
              <a:rPr lang="es-ES" sz="1800" u="sng" dirty="0"/>
              <a:t>explicación</a:t>
            </a:r>
            <a:r>
              <a:rPr lang="es-ES" sz="1800" dirty="0"/>
              <a:t>, en la contrastación empírica y en la </a:t>
            </a:r>
            <a:r>
              <a:rPr lang="es-ES" sz="1800" u="sng" dirty="0"/>
              <a:t>medición  objetiva </a:t>
            </a:r>
            <a:r>
              <a:rPr lang="es-ES" sz="1800" dirty="0"/>
              <a:t>de los fenómenos sociales</a:t>
            </a:r>
            <a:r>
              <a:rPr lang="en" sz="1800" dirty="0"/>
              <a:t>”</a:t>
            </a:r>
            <a:endParaRPr sz="1800"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79088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49395" y="136630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PP: Señale 3 diferencias entre la perspectiva que considera a la Investigación Cuantitativa como una Estrategia de un Paradigma.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717490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CFFDA8-964A-6AED-E2E0-3D2D1374C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¿Es compatible o no con la investigación cualitativa?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FCB66A-7D24-3C45-A087-86EEFF435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795463"/>
            <a:ext cx="7559238" cy="2773412"/>
          </a:xfrm>
        </p:spPr>
        <p:txBody>
          <a:bodyPr/>
          <a:lstStyle/>
          <a:p>
            <a:r>
              <a:rPr lang="es-ES" dirty="0"/>
              <a:t>“QUALITAS”: referencia a la naturaleza, carácter y propiedades de los fenómenos (</a:t>
            </a:r>
            <a:r>
              <a:rPr lang="es-ES" dirty="0" err="1"/>
              <a:t>Niglas</a:t>
            </a:r>
            <a:r>
              <a:rPr lang="es-ES" dirty="0"/>
              <a:t>, 2010).</a:t>
            </a:r>
          </a:p>
          <a:p>
            <a:r>
              <a:rPr lang="es-ES" dirty="0"/>
              <a:t>EMERGENTE Y CIRCULAR: es un rumbo, pero no un camino en línea recta</a:t>
            </a:r>
          </a:p>
          <a:p>
            <a:pPr lvl="1"/>
            <a:r>
              <a:rPr lang="es-ES" dirty="0"/>
              <a:t>Problema, preguntas, recolección y análisis tienen mayor circularidad</a:t>
            </a:r>
          </a:p>
          <a:p>
            <a:r>
              <a:rPr lang="es-ES" dirty="0"/>
              <a:t>HOLÍSTICO:  densidad de situación, casos</a:t>
            </a:r>
          </a:p>
          <a:p>
            <a:r>
              <a:rPr lang="es-ES" dirty="0"/>
              <a:t>NATURALISTA: estudios en contextos, ambientes naturales</a:t>
            </a:r>
          </a:p>
          <a:p>
            <a:r>
              <a:rPr lang="es-ES" dirty="0"/>
              <a:t>NO PRETENDE GENERALIZAR (Aunque sí comparar)</a:t>
            </a:r>
          </a:p>
          <a:p>
            <a:r>
              <a:rPr lang="es-ES" dirty="0"/>
              <a:t>DATOS NARRATIVOS: simbólicos, significados, experiencias, puntos de vista, cualidades (observación de prácticas)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FFCF7B-CC0B-6011-506C-8ABB46B71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34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510421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D83ED6-1DF5-5878-E624-DF12D348A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049A165-1AF4-2D96-508D-8EFC3ECC5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3225" y="539499"/>
            <a:ext cx="7717500" cy="4249807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E3CE57-5DB7-275F-A643-F0E82ED82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35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7165300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49395" y="136630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PP: Señale 3 diferencias entre la investigación cuantitativa y la cualitativa, en términos de la a) articulación de sus pasos; b) tipos de datos que sirven de materia prima; c) pretensión de generalización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27677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camino mixto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dirty="0"/>
              <a:t>Entrelazamiento cuantitativo y cualitativo, interacción y potenciación</a:t>
            </a:r>
          </a:p>
          <a:p>
            <a:r>
              <a:rPr lang="es-ES" dirty="0"/>
              <a:t>Mezcla de datos: numéricos, verbales, textuales, visuales simbólicos, descripciones</a:t>
            </a:r>
          </a:p>
          <a:p>
            <a:r>
              <a:rPr lang="es-ES" dirty="0"/>
              <a:t>Diversas secuencias de implementación: </a:t>
            </a:r>
          </a:p>
          <a:p>
            <a:pPr lvl="1"/>
            <a:r>
              <a:rPr lang="es-ES" dirty="0"/>
              <a:t>Lo cualitativo primero, Lo cuantitativo primero o de forma paralela</a:t>
            </a:r>
          </a:p>
          <a:p>
            <a:r>
              <a:rPr lang="es-ES" dirty="0"/>
              <a:t>Importancia de la TRIANGULACIÓN</a:t>
            </a:r>
          </a:p>
          <a:p>
            <a:endParaRPr lang="es-CL" sz="11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3874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1091D6-E5A8-CB85-D323-9081C45CD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Mi caso: Investigación </a:t>
            </a:r>
            <a:r>
              <a:rPr lang="es-ES" dirty="0" err="1"/>
              <a:t>Posdoc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4DE6EF-DEE7-B083-5295-93671E3B2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Título: </a:t>
            </a:r>
          </a:p>
          <a:p>
            <a:pPr lvl="1"/>
            <a:r>
              <a:rPr lang="es-ES" dirty="0"/>
              <a:t>“Música, trabajo y digitalización. Las carreras artísticas de la “música urbana” como producción de subjetividad de la juventud urbano-popular del Santiago de Chile contemporáneo”.</a:t>
            </a:r>
          </a:p>
          <a:p>
            <a:r>
              <a:rPr lang="es-ES" dirty="0"/>
              <a:t>Introducción: </a:t>
            </a:r>
          </a:p>
          <a:p>
            <a:pPr lvl="1"/>
            <a:r>
              <a:rPr lang="es-ES" dirty="0"/>
              <a:t>“Esta investigación buscará analizar la producción de subjetividad juvenil a través de las maneras en que los/as músicos/as urbanos de Santiago construyen, sostienen y proyectan sus carreras artísticas, ligado a los procesos de individualización y digitalización del Chile contemporáneo”.</a:t>
            </a:r>
          </a:p>
          <a:p>
            <a:r>
              <a:rPr lang="es-ES" dirty="0"/>
              <a:t>Objetivo General: </a:t>
            </a:r>
          </a:p>
          <a:p>
            <a:pPr lvl="1"/>
            <a:r>
              <a:rPr lang="es-ES" dirty="0"/>
              <a:t>Analizar la subjetividad juvenil del Santiago de Chile contemporáneo a través de las modalidades por las que los/as músicos/as urbanos construyen, sostienen y proyectan sus carreras artísticas, considerando las redes a las que se vinculan y sus maneras de elaborar una narrativa personal y colectiva.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0EA1B8-37FB-62D9-2A36-EB0F2A41A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38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3626313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42A51-4413-B0C7-60CB-2EE2CCA4D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D76C74-2E28-D277-F64F-11AF18BEB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endParaRPr lang="es-ES" dirty="0"/>
          </a:p>
          <a:p>
            <a:r>
              <a:rPr lang="es-ES" sz="1050" dirty="0"/>
              <a:t>realizaremos un estudio de casos múltiple con una metodología mixta de técnicas cualitativas y cuantitativas, integrando herramientas de extracción y análisis de datos digitales en: entrevistas (relatos de vida y en profundidad), análisis de contenido y de discurso (canciones, videoclips) y, finalmente, análisis de las plataformas digitales y de las redes sociales. </a:t>
            </a:r>
          </a:p>
          <a:p>
            <a:pPr lvl="1"/>
            <a:r>
              <a:rPr lang="es-ES" sz="1050" dirty="0"/>
              <a:t>Parte </a:t>
            </a:r>
            <a:r>
              <a:rPr lang="es-ES" sz="1050" dirty="0" err="1"/>
              <a:t>cuali</a:t>
            </a:r>
            <a:r>
              <a:rPr lang="es-ES" sz="1050" dirty="0"/>
              <a:t>: </a:t>
            </a:r>
          </a:p>
          <a:p>
            <a:pPr lvl="2"/>
            <a:r>
              <a:rPr lang="es-ES" sz="1050" dirty="0"/>
              <a:t>Observación participante</a:t>
            </a:r>
          </a:p>
          <a:p>
            <a:pPr lvl="2"/>
            <a:r>
              <a:rPr lang="es-ES" sz="1050" dirty="0"/>
              <a:t>Entrevistas </a:t>
            </a:r>
            <a:r>
              <a:rPr lang="es-ES" sz="1050" dirty="0" err="1"/>
              <a:t>semi-estructurada</a:t>
            </a:r>
            <a:endParaRPr lang="es-ES" sz="1050" dirty="0"/>
          </a:p>
          <a:p>
            <a:pPr lvl="2"/>
            <a:r>
              <a:rPr lang="es-ES" sz="1050" dirty="0"/>
              <a:t>Historias de vida</a:t>
            </a:r>
          </a:p>
          <a:p>
            <a:pPr lvl="2"/>
            <a:r>
              <a:rPr lang="es-ES" sz="1050" dirty="0"/>
              <a:t>Análisis de discurso: canciones, videos y redes sociales</a:t>
            </a:r>
          </a:p>
          <a:p>
            <a:pPr lvl="1"/>
            <a:r>
              <a:rPr lang="es-ES" sz="1050" dirty="0"/>
              <a:t>Parte </a:t>
            </a:r>
            <a:r>
              <a:rPr lang="es-ES" sz="1050" dirty="0" err="1"/>
              <a:t>cuanti</a:t>
            </a:r>
            <a:r>
              <a:rPr lang="es-ES" sz="1050" dirty="0"/>
              <a:t> (?)</a:t>
            </a:r>
          </a:p>
          <a:p>
            <a:pPr lvl="2"/>
            <a:r>
              <a:rPr lang="es-ES" sz="1050" dirty="0"/>
              <a:t>Análisis de redes de recomendaciones en YouTube y colaboraciones (</a:t>
            </a:r>
            <a:r>
              <a:rPr lang="es-ES" sz="1050" dirty="0" err="1"/>
              <a:t>feats</a:t>
            </a:r>
            <a:r>
              <a:rPr lang="es-ES" sz="1050" dirty="0"/>
              <a:t>)</a:t>
            </a:r>
          </a:p>
          <a:p>
            <a:pPr lvl="2"/>
            <a:r>
              <a:rPr lang="es-ES" sz="1050" dirty="0"/>
              <a:t>Análisis de canciones: procesamiento de lenguaje natural, modelado de tópicos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D20D08-B0EB-20E3-389D-49982AF84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430382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640855" y="731199"/>
            <a:ext cx="7740933" cy="11879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b="1" dirty="0"/>
              <a:t>El curso como una etnografía sobre el “mundo cuantitativo”: </a:t>
            </a:r>
          </a:p>
          <a:p>
            <a:pPr marL="514350" lvl="0" indent="-514350" algn="ctr" rtl="0">
              <a:spcBef>
                <a:spcPts val="0"/>
              </a:spcBef>
              <a:spcAft>
                <a:spcPts val="1600"/>
              </a:spcAft>
              <a:buAutoNum type="alphaLcParenR"/>
            </a:pPr>
            <a:r>
              <a:rPr lang="en" sz="2800" dirty="0"/>
              <a:t>¿Cuáles son mis prejuicios y preconceptos sobre lo cuantitativo?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4F4E3CD7-9C00-89AA-6E30-1266FEDF8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046" y="1835578"/>
            <a:ext cx="3704873" cy="330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670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big</a:t>
            </a:r>
            <a:r>
              <a:rPr lang="es-ES" dirty="0"/>
              <a:t> data? ¿algoritmos? 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40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276689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492DFD-DE0B-4548-3AB8-C18C66424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Disclaimer</a:t>
            </a:r>
            <a:r>
              <a:rPr lang="es-ES" dirty="0"/>
              <a:t>: Ciencias de Datos, humanidades digitales y ciencias sociales computacionales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BE859A-F9B9-96E8-633C-63F7666D1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2343149"/>
            <a:ext cx="7668775" cy="2225725"/>
          </a:xfrm>
        </p:spPr>
        <p:txBody>
          <a:bodyPr/>
          <a:lstStyle/>
          <a:p>
            <a:r>
              <a:rPr lang="es-ES" dirty="0"/>
              <a:t>Big Data, Aprendizaje automático, Ciencia de Datos</a:t>
            </a:r>
          </a:p>
          <a:p>
            <a:pPr lvl="1"/>
            <a:r>
              <a:rPr lang="es-ES" dirty="0"/>
              <a:t>Proliferación de datos por proceso de digitalización: redes sociales, tarjetas de crédito, teléfonos celulares, páginas web, GPS, relojes inteligentes, escuchas de Spotify</a:t>
            </a:r>
          </a:p>
          <a:p>
            <a:pPr lvl="1"/>
            <a:r>
              <a:rPr lang="es-ES" dirty="0"/>
              <a:t>Cualquier dispositivo conectado a internet</a:t>
            </a:r>
          </a:p>
          <a:p>
            <a:pPr lvl="1"/>
            <a:r>
              <a:rPr lang="es-ES" dirty="0"/>
              <a:t>Las 3 V:  volumen, velocidad y variedad</a:t>
            </a:r>
          </a:p>
          <a:p>
            <a:pPr lvl="1"/>
            <a:r>
              <a:rPr lang="es-ES" dirty="0"/>
              <a:t>Usualmente datos no estructurados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24EF28-C400-243A-E729-2410BBA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0910965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107ADC-30D6-F739-CF3D-8A9B0C97F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850" y="244225"/>
            <a:ext cx="7717500" cy="478200"/>
          </a:xfrm>
        </p:spPr>
        <p:txBody>
          <a:bodyPr/>
          <a:lstStyle/>
          <a:p>
            <a:r>
              <a:rPr lang="es-ES" dirty="0" err="1"/>
              <a:t>Blackmirror</a:t>
            </a:r>
            <a:r>
              <a:rPr lang="es-ES" dirty="0"/>
              <a:t>: </a:t>
            </a:r>
            <a:r>
              <a:rPr lang="es-ES" dirty="0" err="1"/>
              <a:t>Nosedive</a:t>
            </a:r>
            <a:r>
              <a:rPr lang="es-ES" dirty="0"/>
              <a:t> y la cuantificación de la vida</a:t>
            </a:r>
            <a:endParaRPr lang="es-CL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DCD5DEC2-BC29-3D1F-0E8C-D90814CCC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68425"/>
            <a:ext cx="5120792" cy="341630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3B7AFC5-6C91-76D1-A9DC-3B5192F2A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42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005375C-B1F4-42FA-E173-42BE19F17BD7}"/>
              </a:ext>
            </a:extLst>
          </p:cNvPr>
          <p:cNvSpPr txBox="1"/>
          <p:nvPr/>
        </p:nvSpPr>
        <p:spPr>
          <a:xfrm>
            <a:off x="5419725" y="1857256"/>
            <a:ext cx="377663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El poder se </a:t>
            </a:r>
            <a:r>
              <a:rPr lang="es-ES" dirty="0" err="1"/>
              <a:t>horizontaliza</a:t>
            </a:r>
            <a:r>
              <a:rPr lang="es-ES" dirty="0"/>
              <a:t>, porque todos pueden y deben calificarse entre sí. Existe un temor al poder que el otro tiene sobre uno a través de la puntuación. Por lo que cada uno hará lo debido, repetirá las buenas costumbres: mostrarse civilizado y respetuoso, atento, aunque íntimamente sienta lo contrario (</a:t>
            </a:r>
            <a:r>
              <a:rPr lang="es-ES" dirty="0" err="1"/>
              <a:t>Ierardo</a:t>
            </a:r>
            <a:r>
              <a:rPr lang="es-ES" dirty="0"/>
              <a:t>, 2018: 24).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6421111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Para finalizar….</a:t>
            </a:r>
            <a:br>
              <a:rPr lang="es-ES" dirty="0"/>
            </a:br>
            <a:r>
              <a:rPr lang="es-ES" sz="2800" dirty="0"/>
              <a:t>¿Existen dos paradigmas de investigación?  O ¿Son estrategias?</a:t>
            </a:r>
            <a:br>
              <a:rPr lang="es-ES" sz="2800" dirty="0"/>
            </a:br>
            <a:r>
              <a:rPr lang="es-ES" sz="2800" dirty="0"/>
              <a:t>¿Puede haber una investigación cuantitativa pluralista?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43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1430252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659586-5F5B-AA83-6EBE-E83B12316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Aunque este ordenamiento se sustenta en historia de la ciencias sociales, hoy está siendo redefinido</a:t>
            </a:r>
          </a:p>
          <a:p>
            <a:r>
              <a:rPr lang="es-ES" dirty="0"/>
              <a:t>En este contexto, la definición estratégica o técnica de la metodología cuantitativa y cualitativa está ganando peso en comparación con la definición paradigmática</a:t>
            </a:r>
          </a:p>
          <a:p>
            <a:r>
              <a:rPr lang="es-ES" dirty="0"/>
              <a:t>Influye en esto la multiplicación de paradigmas de investigación (positivista, constructivista, postmodernista, feminista, teoría crítica, realismo crítico, sistémico, entre otros). La metodología cuantitativa o cualitativa deja de estar asociado a “un” paradigma en particular.</a:t>
            </a:r>
          </a:p>
          <a:p>
            <a:r>
              <a:rPr lang="es-ES" dirty="0"/>
              <a:t>El nuevo contexto de generación de datos y su procesamiento (Ciencia de datos, humanidades digitales, ciencias sociales computacionales)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E09E36-8649-0255-5E1C-7DD46075A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44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476565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2F5AED-4B2C-4FBF-5A0D-F4EA3CC9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“Encuesta 2”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B84171-98CB-8C45-850E-391AC04D2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45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411AFD1-1E54-A0F9-CF9C-41386813068B}"/>
              </a:ext>
            </a:extLst>
          </p:cNvPr>
          <p:cNvSpPr txBox="1"/>
          <p:nvPr/>
        </p:nvSpPr>
        <p:spPr>
          <a:xfrm>
            <a:off x="390039" y="3017937"/>
            <a:ext cx="46243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>
                <a:hlinkClick r:id="rId2"/>
              </a:rPr>
              <a:t>www.menti.com</a:t>
            </a:r>
            <a:r>
              <a:rPr lang="es-CL" dirty="0"/>
              <a:t> </a:t>
            </a:r>
          </a:p>
          <a:p>
            <a:r>
              <a:rPr lang="es-ES" b="0" i="0" dirty="0">
                <a:effectLst/>
                <a:latin typeface="MentiText"/>
              </a:rPr>
              <a:t> </a:t>
            </a:r>
            <a:r>
              <a:rPr lang="es-ES" b="1" i="0" dirty="0">
                <a:effectLst/>
                <a:latin typeface="MentiText"/>
              </a:rPr>
              <a:t>8246 9145</a:t>
            </a:r>
            <a:endParaRPr lang="es-CL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B1AE4D0-B4A4-725C-480C-029AAE74BB7A}"/>
              </a:ext>
            </a:extLst>
          </p:cNvPr>
          <p:cNvSpPr txBox="1"/>
          <p:nvPr/>
        </p:nvSpPr>
        <p:spPr>
          <a:xfrm>
            <a:off x="2204156" y="2389875"/>
            <a:ext cx="46265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b="1" i="0" dirty="0">
                <a:effectLst/>
                <a:latin typeface="MentiText"/>
              </a:rPr>
              <a:t>Paradigma / Estrategia</a:t>
            </a:r>
            <a:endParaRPr lang="es-CL" dirty="0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CAA93F89-301B-87C5-8FB5-7C4BBE4F4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89493" y="69566"/>
            <a:ext cx="5004367" cy="5004367"/>
          </a:xfrm>
        </p:spPr>
      </p:pic>
    </p:spTree>
    <p:extLst>
      <p:ext uri="{BB962C8B-B14F-4D97-AF65-F5344CB8AC3E}">
        <p14:creationId xmlns:p14="http://schemas.microsoft.com/office/powerpoint/2010/main" val="31730525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13550" y="2104025"/>
            <a:ext cx="4516900" cy="18935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Propuestas de Investigación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253488" y="3941839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399466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Avances</a:t>
            </a:r>
            <a:endParaRPr b="1" dirty="0"/>
          </a:p>
        </p:txBody>
      </p:sp>
      <p:sp>
        <p:nvSpPr>
          <p:cNvPr id="237" name="Google Shape;237;p35"/>
          <p:cNvSpPr txBox="1">
            <a:spLocks noGrp="1"/>
          </p:cNvSpPr>
          <p:nvPr>
            <p:ph type="title"/>
          </p:nvPr>
        </p:nvSpPr>
        <p:spPr>
          <a:xfrm>
            <a:off x="692249" y="354915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Diseño y Marco Teórico</a:t>
            </a:r>
            <a:endParaRPr sz="1600" dirty="0"/>
          </a:p>
        </p:txBody>
      </p:sp>
      <p:sp>
        <p:nvSpPr>
          <p:cNvPr id="239" name="Google Shape;239;p35"/>
          <p:cNvSpPr txBox="1">
            <a:spLocks noGrp="1"/>
          </p:cNvSpPr>
          <p:nvPr>
            <p:ph type="title" idx="2"/>
          </p:nvPr>
        </p:nvSpPr>
        <p:spPr>
          <a:xfrm>
            <a:off x="3389924" y="354573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Operacionalización y Cuestionario</a:t>
            </a:r>
            <a:endParaRPr sz="1600" dirty="0"/>
          </a:p>
        </p:txBody>
      </p:sp>
      <p:sp>
        <p:nvSpPr>
          <p:cNvPr id="241" name="Google Shape;241;p35"/>
          <p:cNvSpPr txBox="1">
            <a:spLocks noGrp="1"/>
          </p:cNvSpPr>
          <p:nvPr>
            <p:ph type="title" idx="4"/>
          </p:nvPr>
        </p:nvSpPr>
        <p:spPr>
          <a:xfrm>
            <a:off x="6027080" y="354573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Análisis Descriptivo de Datos</a:t>
            </a:r>
            <a:endParaRPr sz="1400" dirty="0"/>
          </a:p>
        </p:txBody>
      </p:sp>
      <p:sp>
        <p:nvSpPr>
          <p:cNvPr id="243" name="Google Shape;243;p35"/>
          <p:cNvSpPr/>
          <p:nvPr/>
        </p:nvSpPr>
        <p:spPr>
          <a:xfrm>
            <a:off x="3887710" y="1999727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44" name="Google Shape;244;p35"/>
          <p:cNvSpPr/>
          <p:nvPr/>
        </p:nvSpPr>
        <p:spPr>
          <a:xfrm>
            <a:off x="1203899" y="1999726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45" name="Google Shape;245;p35"/>
          <p:cNvSpPr/>
          <p:nvPr/>
        </p:nvSpPr>
        <p:spPr>
          <a:xfrm>
            <a:off x="6571505" y="1999726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246" name="Google Shape;246;p35"/>
          <p:cNvGrpSpPr/>
          <p:nvPr/>
        </p:nvGrpSpPr>
        <p:grpSpPr>
          <a:xfrm>
            <a:off x="4336990" y="2226282"/>
            <a:ext cx="469699" cy="360049"/>
            <a:chOff x="2567841" y="1994124"/>
            <a:chExt cx="399812" cy="306477"/>
          </a:xfrm>
        </p:grpSpPr>
        <p:sp>
          <p:nvSpPr>
            <p:cNvPr id="247" name="Google Shape;247;p35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5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5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35"/>
          <p:cNvGrpSpPr/>
          <p:nvPr/>
        </p:nvGrpSpPr>
        <p:grpSpPr>
          <a:xfrm>
            <a:off x="1720748" y="2211329"/>
            <a:ext cx="334639" cy="438937"/>
            <a:chOff x="1805901" y="1960358"/>
            <a:chExt cx="284847" cy="373627"/>
          </a:xfrm>
        </p:grpSpPr>
        <p:sp>
          <p:nvSpPr>
            <p:cNvPr id="251" name="Google Shape;251;p35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5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35"/>
          <p:cNvGrpSpPr/>
          <p:nvPr/>
        </p:nvGrpSpPr>
        <p:grpSpPr>
          <a:xfrm>
            <a:off x="7054025" y="2205140"/>
            <a:ext cx="403273" cy="402375"/>
            <a:chOff x="1745217" y="1515471"/>
            <a:chExt cx="343269" cy="342505"/>
          </a:xfrm>
        </p:grpSpPr>
        <p:sp>
          <p:nvSpPr>
            <p:cNvPr id="254" name="Google Shape;254;p35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5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5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8" name="Google Shape;258;p35"/>
          <p:cNvCxnSpPr/>
          <p:nvPr/>
        </p:nvCxnSpPr>
        <p:spPr>
          <a:xfrm>
            <a:off x="4282600" y="1214850"/>
            <a:ext cx="13905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2F5AED-4B2C-4FBF-5A0D-F4EA3CC9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“Temas de interés”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6114AC43-85D9-8512-0920-AEBE00965E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14425" y="1187700"/>
            <a:ext cx="3416300" cy="341630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B84171-98CB-8C45-850E-391AC04D2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48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411AFD1-1E54-A0F9-CF9C-41386813068B}"/>
              </a:ext>
            </a:extLst>
          </p:cNvPr>
          <p:cNvSpPr txBox="1"/>
          <p:nvPr/>
        </p:nvSpPr>
        <p:spPr>
          <a:xfrm>
            <a:off x="390039" y="3017937"/>
            <a:ext cx="46243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>
                <a:hlinkClick r:id="rId4"/>
              </a:rPr>
              <a:t>www.menti.com</a:t>
            </a:r>
            <a:r>
              <a:rPr lang="es-CL" dirty="0"/>
              <a:t> </a:t>
            </a:r>
          </a:p>
          <a:p>
            <a:r>
              <a:rPr lang="es-ES" b="0" i="0" dirty="0">
                <a:effectLst/>
                <a:latin typeface="MentiText"/>
              </a:rPr>
              <a:t> </a:t>
            </a:r>
            <a:r>
              <a:rPr lang="es-ES" b="1" i="0" dirty="0">
                <a:effectLst/>
                <a:latin typeface="MentiText"/>
              </a:rPr>
              <a:t>8246 9145</a:t>
            </a:r>
            <a:endParaRPr lang="es-CL" dirty="0"/>
          </a:p>
        </p:txBody>
      </p:sp>
      <p:pic>
        <p:nvPicPr>
          <p:cNvPr id="3" name="Marcador de contenido 6">
            <a:extLst>
              <a:ext uri="{FF2B5EF4-FFF2-40B4-BE49-F238E27FC236}">
                <a16:creationId xmlns:a16="http://schemas.microsoft.com/office/drawing/2014/main" id="{7E9B9B23-36D8-F398-01D3-1068061DA5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0656" y="830729"/>
            <a:ext cx="4243204" cy="42432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32950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Para finalizar…. Ahora si</a:t>
            </a:r>
            <a:br>
              <a:rPr lang="es-ES" dirty="0"/>
            </a:br>
            <a:r>
              <a:rPr lang="es-ES" sz="2800" dirty="0"/>
              <a:t>¿Cómo estudiar estos temas de forma cuantitativa?</a:t>
            </a:r>
            <a:br>
              <a:rPr lang="es-ES" sz="2800" dirty="0"/>
            </a:br>
            <a:br>
              <a:rPr lang="es-ES" sz="2800" dirty="0"/>
            </a:br>
            <a:br>
              <a:rPr lang="es-ES" sz="2800" dirty="0"/>
            </a:br>
            <a:r>
              <a:rPr lang="es-ES" sz="1800" dirty="0"/>
              <a:t>Grupos de 6 personas: conversen sobre algunas ideas en común para investigar que tengan encuestas asociadas. </a:t>
            </a:r>
            <a:br>
              <a:rPr lang="es-ES" sz="1800" dirty="0"/>
            </a:br>
            <a:r>
              <a:rPr lang="es-ES" sz="1800" dirty="0"/>
              <a:t>Posibles de ser realizadas por jóvenes universitarios.</a:t>
            </a:r>
            <a:br>
              <a:rPr lang="es-ES" sz="1800" dirty="0"/>
            </a:br>
            <a:br>
              <a:rPr lang="es-ES" sz="1800" dirty="0"/>
            </a:br>
            <a:r>
              <a:rPr lang="es-ES" sz="1800" dirty="0"/>
              <a:t>Definir: horario de </a:t>
            </a:r>
            <a:r>
              <a:rPr lang="es-ES" sz="1800" dirty="0" err="1"/>
              <a:t>ayundantías</a:t>
            </a:r>
            <a:r>
              <a:rPr lang="es-ES" sz="1800" dirty="0"/>
              <a:t>!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31966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8A96E73-F92C-3F08-C1C9-C8B7CF6FA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0183" y="1594012"/>
            <a:ext cx="6227700" cy="14643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b) ¿Cómo puedo superarlos, tratar de conocer y participar de ese mundo?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c) ¿Cómo me sitúo en ese mundo?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(Auto-etnografía)</a:t>
            </a:r>
          </a:p>
          <a:p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B40A0EC-F324-0FE3-8D77-B9279341B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208" y="2410754"/>
            <a:ext cx="3634552" cy="273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776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1" name="Google Shape;531;p47"/>
          <p:cNvCxnSpPr/>
          <p:nvPr/>
        </p:nvCxnSpPr>
        <p:spPr>
          <a:xfrm>
            <a:off x="2756850" y="3814900"/>
            <a:ext cx="36303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D3A37C3D-EC00-70C1-1238-952C98DCF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504" y="0"/>
            <a:ext cx="476699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42A51-4413-B0C7-60CB-2EE2CCA4D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D76C74-2E28-D277-F64F-11AF18BEB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endParaRPr lang="es-ES" dirty="0"/>
          </a:p>
          <a:p>
            <a:r>
              <a:rPr lang="es-ES" sz="1050" dirty="0"/>
              <a:t>Defina los grupos</a:t>
            </a:r>
          </a:p>
          <a:p>
            <a:r>
              <a:rPr lang="es-ES" sz="1050" dirty="0"/>
              <a:t>Traiga 2 ideas de investigación por grupo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D20D08-B0EB-20E3-389D-49982AF84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51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251032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9"/>
          <p:cNvSpPr txBox="1">
            <a:spLocks noGrp="1"/>
          </p:cNvSpPr>
          <p:nvPr>
            <p:ph type="title"/>
          </p:nvPr>
        </p:nvSpPr>
        <p:spPr>
          <a:xfrm>
            <a:off x="713225" y="1469700"/>
            <a:ext cx="2997900" cy="156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Conteste lo siguiente</a:t>
            </a:r>
            <a:endParaRPr sz="3600" b="1" dirty="0"/>
          </a:p>
        </p:txBody>
      </p:sp>
      <p:sp>
        <p:nvSpPr>
          <p:cNvPr id="325" name="Google Shape;325;p39"/>
          <p:cNvSpPr txBox="1">
            <a:spLocks noGrp="1"/>
          </p:cNvSpPr>
          <p:nvPr>
            <p:ph type="subTitle" idx="1"/>
          </p:nvPr>
        </p:nvSpPr>
        <p:spPr>
          <a:xfrm>
            <a:off x="1155875" y="3001175"/>
            <a:ext cx="25551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www.menti.com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 </a:t>
            </a:r>
            <a:r>
              <a:rPr lang="es-CL" b="1" i="0" dirty="0">
                <a:effectLst/>
                <a:latin typeface="MentiText"/>
              </a:rPr>
              <a:t>2328 7528</a:t>
            </a:r>
            <a:endParaRPr dirty="0"/>
          </a:p>
        </p:txBody>
      </p:sp>
      <p:cxnSp>
        <p:nvCxnSpPr>
          <p:cNvPr id="326" name="Google Shape;326;p39"/>
          <p:cNvCxnSpPr/>
          <p:nvPr/>
        </p:nvCxnSpPr>
        <p:spPr>
          <a:xfrm>
            <a:off x="1155875" y="2952613"/>
            <a:ext cx="24960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n 3">
            <a:extLst>
              <a:ext uri="{FF2B5EF4-FFF2-40B4-BE49-F238E27FC236}">
                <a16:creationId xmlns:a16="http://schemas.microsoft.com/office/drawing/2014/main" id="{D2F4EA36-8DB1-19DB-7B82-E8C50E640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0" y="20678"/>
            <a:ext cx="5143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1975451" y="2257706"/>
            <a:ext cx="4778813" cy="21875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Acuerdos básicos y programación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2350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Elementos de horario de entrada y participación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dirty="0"/>
              <a:t>se requiere un 70% de actividades lectivas, en total son 26 clases considerando separadamente los dos bloques (martes 16:00 a 17:20 y viernes 17:30 a 18:50). </a:t>
            </a:r>
          </a:p>
          <a:p>
            <a:r>
              <a:rPr lang="es-ES" dirty="0"/>
              <a:t>Para aprobar deberá asistir al menos a 18 bloques, aceptando 8 inasistencias. </a:t>
            </a:r>
          </a:p>
          <a:p>
            <a:r>
              <a:rPr lang="es-ES" dirty="0"/>
              <a:t>El profesor pasará la lista por cada bloque, 15 minutos luego de empezar las clases. </a:t>
            </a:r>
            <a:r>
              <a:rPr lang="es-ES" b="1" u="sng" dirty="0"/>
              <a:t>Posterior a eso no se reconocerá la asistencia. </a:t>
            </a:r>
          </a:p>
          <a:p>
            <a:r>
              <a:rPr lang="es-ES" dirty="0"/>
              <a:t>Se evaluará la asistencia en el </a:t>
            </a:r>
            <a:r>
              <a:rPr lang="es-ES" dirty="0" err="1"/>
              <a:t>item</a:t>
            </a:r>
            <a:r>
              <a:rPr lang="es-ES" dirty="0"/>
              <a:t> de participación en clases la asistencia al curso. </a:t>
            </a:r>
          </a:p>
          <a:p>
            <a:r>
              <a:rPr lang="es-ES" dirty="0"/>
              <a:t>Personas con 9 o 10 inasistencias podrán a optar a una prueba recuperativa si tienen un promedio mayor a 5,5 en sus evaluaciones individuales. La prueba será individual e incluye todos los contenidos del curso. Si su nota es superior a 4.0 podrán aprobar el curso en términos de asistencia. </a:t>
            </a:r>
          </a:p>
          <a:p>
            <a:r>
              <a:rPr lang="es-ES" dirty="0"/>
              <a:t>Desde 11 inasistencias injustificadas se reprueba inmediatamente el curso.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8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661919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4E1494-E30F-340B-B838-95C1B826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33C848-1161-0433-9714-3F1EF5D37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Inasistencia a evaluaciones y entrega de trabajos se justifica con certificado médico presentado en la Coordinación Académica.</a:t>
            </a:r>
          </a:p>
          <a:p>
            <a:r>
              <a:rPr lang="es-ES" dirty="0"/>
              <a:t>Otras situaciones (laborales, de cuidados) se presentan con la debida anticipación a la Coordinación Académica.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4DF545B-961B-0934-AE87-9CC3993CE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546566430"/>
      </p:ext>
    </p:extLst>
  </p:cSld>
  <p:clrMapOvr>
    <a:masterClrMapping/>
  </p:clrMapOvr>
</p:sld>
</file>

<file path=ppt/theme/theme1.xml><?xml version="1.0" encoding="utf-8"?>
<a:theme xmlns:a="http://schemas.openxmlformats.org/drawingml/2006/main" name="Pastel Minimalist Elegant Lines Portfolio by Slidesgo">
  <a:themeElements>
    <a:clrScheme name="Simple Light">
      <a:dk1>
        <a:srgbClr val="191919"/>
      </a:dk1>
      <a:lt1>
        <a:srgbClr val="E7E4F1"/>
      </a:lt1>
      <a:dk2>
        <a:srgbClr val="F5F3ED"/>
      </a:dk2>
      <a:lt2>
        <a:srgbClr val="FFE0A7"/>
      </a:lt2>
      <a:accent1>
        <a:srgbClr val="F9CFD0"/>
      </a:accent1>
      <a:accent2>
        <a:srgbClr val="D9CFDE"/>
      </a:accent2>
      <a:accent3>
        <a:srgbClr val="D2DAE9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2931</TotalTime>
  <Words>2541</Words>
  <Application>Microsoft Office PowerPoint</Application>
  <PresentationFormat>Presentación en pantalla (16:9)</PresentationFormat>
  <Paragraphs>259</Paragraphs>
  <Slides>51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51</vt:i4>
      </vt:variant>
    </vt:vector>
  </HeadingPairs>
  <TitlesOfParts>
    <vt:vector size="57" baseType="lpstr">
      <vt:lpstr>Catamaran</vt:lpstr>
      <vt:lpstr>Arial</vt:lpstr>
      <vt:lpstr>MentiText</vt:lpstr>
      <vt:lpstr>Lexend Deca</vt:lpstr>
      <vt:lpstr>Calibri</vt:lpstr>
      <vt:lpstr>Pastel Minimalist Elegant Lines Portfolio by Slidesgo</vt:lpstr>
      <vt:lpstr>Métodos Cuantitativos I</vt:lpstr>
      <vt:lpstr>Presentación</vt:lpstr>
      <vt:lpstr>Presentación</vt:lpstr>
      <vt:lpstr>Presentación de PowerPoint</vt:lpstr>
      <vt:lpstr>Presentación de PowerPoint</vt:lpstr>
      <vt:lpstr>Conteste lo siguiente</vt:lpstr>
      <vt:lpstr>Acuerdos básicos y programación</vt:lpstr>
      <vt:lpstr>Elementos de horario de entrada y participación</vt:lpstr>
      <vt:lpstr>Presentación de PowerPoint</vt:lpstr>
      <vt:lpstr>Elementos de horario de entrada y participación</vt:lpstr>
      <vt:lpstr>Uso de IA</vt:lpstr>
      <vt:lpstr>Tutorías y atención del equipo</vt:lpstr>
      <vt:lpstr>¿Qué hacer con las clases/evaluaciones si hay movilizaciones, paros, tomas, etcétera?</vt:lpstr>
      <vt:lpstr>Propuesta</vt:lpstr>
      <vt:lpstr>Foco del curso</vt:lpstr>
      <vt:lpstr>Organización del curso</vt:lpstr>
      <vt:lpstr>Temas de curso pasado</vt:lpstr>
      <vt:lpstr>Evaluaciones</vt:lpstr>
      <vt:lpstr>¿Preguntas?</vt:lpstr>
      <vt:lpstr>Introducción ISCUAN</vt:lpstr>
      <vt:lpstr>—Hernández-Sampieri &amp; Mendoza Torres (2019)</vt:lpstr>
      <vt:lpstr>Presentación de PowerPoint</vt:lpstr>
      <vt:lpstr>Presentación de PowerPoint</vt:lpstr>
      <vt:lpstr>¿Qué es la Investigación Social? Oficios</vt:lpstr>
      <vt:lpstr>¿Qué aproximaciones a la realidad podemos sintetizar?</vt:lpstr>
      <vt:lpstr>Presentación de PowerPoint</vt:lpstr>
      <vt:lpstr>¿Qué es la investigación social cuantitiva? (1)</vt:lpstr>
      <vt:lpstr>Fases correlativas</vt:lpstr>
      <vt:lpstr>Investigación Cuantitativa ¿Estrategia o Paradigma? </vt:lpstr>
      <vt:lpstr>—Asun (2019, p. 38)</vt:lpstr>
      <vt:lpstr>¿Qué es la investigación social cuantitiva? (2 –Rodrigo Asun)</vt:lpstr>
      <vt:lpstr>—Cea (1998)</vt:lpstr>
      <vt:lpstr>Presentación de PowerPoint</vt:lpstr>
      <vt:lpstr>¿Es compatible o no con la investigación cualitativa?</vt:lpstr>
      <vt:lpstr>Presentación de PowerPoint</vt:lpstr>
      <vt:lpstr>Presentación de PowerPoint</vt:lpstr>
      <vt:lpstr>El camino mixto</vt:lpstr>
      <vt:lpstr>Mi caso: Investigación Posdoc</vt:lpstr>
      <vt:lpstr>Metodología</vt:lpstr>
      <vt:lpstr>¿Qué es big data? ¿algoritmos? </vt:lpstr>
      <vt:lpstr>Disclaimer: Ciencias de Datos, humanidades digitales y ciencias sociales computacionales</vt:lpstr>
      <vt:lpstr>Blackmirror: Nosedive y la cuantificación de la vida</vt:lpstr>
      <vt:lpstr>Para finalizar…. ¿Existen dos paradigmas de investigación?  O ¿Son estrategias? ¿Puede haber una investigación cuantitativa pluralista?</vt:lpstr>
      <vt:lpstr>Presentación de PowerPoint</vt:lpstr>
      <vt:lpstr>“Encuesta 2”</vt:lpstr>
      <vt:lpstr>Propuestas de Investigación</vt:lpstr>
      <vt:lpstr>Avances</vt:lpstr>
      <vt:lpstr>“Temas de interés”</vt:lpstr>
      <vt:lpstr>Para finalizar…. Ahora si ¿Cómo estudiar estos temas de forma cuantitativa?   Grupos de 6 personas: conversen sobre algunas ideas en común para investigar que tengan encuestas asociadas.  Posibles de ser realizadas por jóvenes universitarios.  Definir: horario de ayundantías!</vt:lpstr>
      <vt:lpstr>Presentación de PowerPoint</vt:lpstr>
      <vt:lpstr>Tarea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Métodos Cuantitativos I</dc:title>
  <dc:creator>sebastian</dc:creator>
  <cp:lastModifiedBy>sebastian</cp:lastModifiedBy>
  <cp:revision>33</cp:revision>
  <dcterms:modified xsi:type="dcterms:W3CDTF">2024-08-19T15:54:58Z</dcterms:modified>
</cp:coreProperties>
</file>